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7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71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74" r:id="rId14"/>
    <p:sldId id="268" r:id="rId15"/>
    <p:sldId id="269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1BBED-DCC0-460E-8F1D-C3FECF0604D5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2D859-8F64-4797-92ED-8693210144B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7313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3805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6864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5502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6799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4493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0262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3096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7011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00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6461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662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477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34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45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133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24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14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E986BA1-B2FE-488E-A750-A470F68A6B56}" type="datetimeFigureOut">
              <a:rPr lang="pl-PL" smtClean="0"/>
              <a:t>25.05.2022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3EF5A77-2E42-45AC-98CC-E1E5BA9896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641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  <p:sldLayoutId id="2147484179" r:id="rId12"/>
    <p:sldLayoutId id="2147484180" r:id="rId13"/>
    <p:sldLayoutId id="2147484181" r:id="rId14"/>
    <p:sldLayoutId id="2147484182" r:id="rId15"/>
    <p:sldLayoutId id="2147484183" r:id="rId16"/>
    <p:sldLayoutId id="214748418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C905121-332A-BDF0-BD24-A9CE1AECCE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07" y="6031432"/>
            <a:ext cx="5417062" cy="716024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A7409F1-7EC1-6ED5-5EFB-BCAA257FEA1C}"/>
              </a:ext>
            </a:extLst>
          </p:cNvPr>
          <p:cNvSpPr txBox="1"/>
          <p:nvPr/>
        </p:nvSpPr>
        <p:spPr>
          <a:xfrm>
            <a:off x="7974227" y="6235556"/>
            <a:ext cx="2498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ADBAC22-86EA-A446-B264-A332FF9CC70A}"/>
              </a:ext>
            </a:extLst>
          </p:cNvPr>
          <p:cNvSpPr txBox="1"/>
          <p:nvPr/>
        </p:nvSpPr>
        <p:spPr>
          <a:xfrm>
            <a:off x="3404528" y="748393"/>
            <a:ext cx="7463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latin typeface="Helvetica" panose="020B0604020202020204" pitchFamily="34" charset="0"/>
                <a:cs typeface="Helvetica" panose="020B0604020202020204" pitchFamily="34" charset="0"/>
              </a:rPr>
              <a:t>PRACA INŻYNIERSKA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01F7D25-A40E-F281-AC21-49A530B6977C}"/>
              </a:ext>
            </a:extLst>
          </p:cNvPr>
          <p:cNvSpPr txBox="1"/>
          <p:nvPr/>
        </p:nvSpPr>
        <p:spPr>
          <a:xfrm>
            <a:off x="3824657" y="1652518"/>
            <a:ext cx="5937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	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Projekt i implementacja systemu informatycznego wspomagającego zarządzanie klientami i usługami w sieci klubów fitness</a:t>
            </a:r>
            <a:endParaRPr lang="pl-PL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FE1DD86-82C0-BCAF-63B9-887E3D30C830}"/>
              </a:ext>
            </a:extLst>
          </p:cNvPr>
          <p:cNvSpPr txBox="1"/>
          <p:nvPr/>
        </p:nvSpPr>
        <p:spPr>
          <a:xfrm>
            <a:off x="1911176" y="4020981"/>
            <a:ext cx="2627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Helvetica" panose="020B0604020202020204" pitchFamily="34" charset="0"/>
                <a:cs typeface="Helvetica" panose="020B0604020202020204" pitchFamily="34" charset="0"/>
              </a:rPr>
              <a:t>DYPLOMANT:</a:t>
            </a:r>
          </a:p>
          <a:p>
            <a:r>
              <a:rPr lang="pl-PL" dirty="0">
                <a:latin typeface="Helvetica" panose="020B0604020202020204" pitchFamily="34" charset="0"/>
                <a:cs typeface="Helvetica" panose="020B0604020202020204" pitchFamily="34" charset="0"/>
              </a:rPr>
              <a:t>PATRYK SKWARA</a:t>
            </a:r>
          </a:p>
          <a:p>
            <a:r>
              <a:rPr lang="pl-PL" dirty="0">
                <a:latin typeface="Helvetica" panose="020B0604020202020204" pitchFamily="34" charset="0"/>
                <a:cs typeface="Helvetica" panose="020B0604020202020204" pitchFamily="34" charset="0"/>
              </a:rPr>
              <a:t>NR ALBUMU: 129766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63BFE48-BAD0-CFC2-B2A6-9C6548E45DFD}"/>
              </a:ext>
            </a:extLst>
          </p:cNvPr>
          <p:cNvSpPr txBox="1"/>
          <p:nvPr/>
        </p:nvSpPr>
        <p:spPr>
          <a:xfrm>
            <a:off x="7505920" y="4020981"/>
            <a:ext cx="3435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Helvetica" panose="020B0604020202020204" pitchFamily="34" charset="0"/>
                <a:cs typeface="Helvetica" panose="020B0604020202020204" pitchFamily="34" charset="0"/>
              </a:rPr>
              <a:t>PROMOTOR PRACY:</a:t>
            </a:r>
          </a:p>
          <a:p>
            <a:r>
              <a:rPr lang="pl-PL" dirty="0">
                <a:latin typeface="Helvetica" panose="020B0604020202020204" pitchFamily="34" charset="0"/>
                <a:cs typeface="Helvetica" panose="020B0604020202020204" pitchFamily="34" charset="0"/>
              </a:rPr>
              <a:t>DR INŻ. MARIUSZ CIESIELSKI</a:t>
            </a:r>
          </a:p>
        </p:txBody>
      </p:sp>
    </p:spTree>
    <p:extLst>
      <p:ext uri="{BB962C8B-B14F-4D97-AF65-F5344CB8AC3E}">
        <p14:creationId xmlns:p14="http://schemas.microsoft.com/office/powerpoint/2010/main" val="408752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69D72312-8B36-4046-9B9C-66630887A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41" y="1072653"/>
            <a:ext cx="9931318" cy="4916817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CB471BF-52AF-4A9D-8AEE-6B30319E06FB}"/>
              </a:ext>
            </a:extLst>
          </p:cNvPr>
          <p:cNvSpPr/>
          <p:nvPr/>
        </p:nvSpPr>
        <p:spPr>
          <a:xfrm>
            <a:off x="3817812" y="97136"/>
            <a:ext cx="4556376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Zakładka „Sprzęt”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0327616-5436-EDD9-712E-EF736B050C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DDEC30DF-C9E5-90FF-859B-5F7DB59A6A7C}"/>
              </a:ext>
            </a:extLst>
          </p:cNvPr>
          <p:cNvSpPr txBox="1"/>
          <p:nvPr/>
        </p:nvSpPr>
        <p:spPr>
          <a:xfrm>
            <a:off x="7756266" y="62801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</p:spTree>
    <p:extLst>
      <p:ext uri="{BB962C8B-B14F-4D97-AF65-F5344CB8AC3E}">
        <p14:creationId xmlns:p14="http://schemas.microsoft.com/office/powerpoint/2010/main" val="316468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660A30F8-77B7-4970-9275-A31FC5EB8B1D}"/>
              </a:ext>
            </a:extLst>
          </p:cNvPr>
          <p:cNvSpPr/>
          <p:nvPr/>
        </p:nvSpPr>
        <p:spPr>
          <a:xfrm>
            <a:off x="3176614" y="282856"/>
            <a:ext cx="5838778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Zakładka „Pracownicy”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16BC2B2-812D-7121-2BB3-37BCBB8EC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B8DFDBFB-CCDA-2350-6B82-269A5B645323}"/>
              </a:ext>
            </a:extLst>
          </p:cNvPr>
          <p:cNvSpPr txBox="1"/>
          <p:nvPr/>
        </p:nvSpPr>
        <p:spPr>
          <a:xfrm>
            <a:off x="7747687" y="62801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72469B4-FDF1-583E-214A-0993DC13C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03" y="1183364"/>
            <a:ext cx="9849394" cy="488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9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73FA31AF-9D9A-458D-BE13-CEF15A425236}"/>
              </a:ext>
            </a:extLst>
          </p:cNvPr>
          <p:cNvSpPr/>
          <p:nvPr/>
        </p:nvSpPr>
        <p:spPr>
          <a:xfrm>
            <a:off x="3181258" y="114447"/>
            <a:ext cx="5829481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Zakładka „Wydarzenia”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FAD5D52-4D75-1E09-0ABB-B60ED7816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E9D8F60B-80A8-8508-7D4C-3AB3B1E896F8}"/>
              </a:ext>
            </a:extLst>
          </p:cNvPr>
          <p:cNvSpPr txBox="1"/>
          <p:nvPr/>
        </p:nvSpPr>
        <p:spPr>
          <a:xfrm>
            <a:off x="7764163" y="62801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B2802C7-6699-EA44-E069-950A8E402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6" y="989780"/>
            <a:ext cx="10315303" cy="50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6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C668B67A-8947-365F-0933-6A34D8CF4709}"/>
              </a:ext>
            </a:extLst>
          </p:cNvPr>
          <p:cNvSpPr txBox="1"/>
          <p:nvPr/>
        </p:nvSpPr>
        <p:spPr>
          <a:xfrm>
            <a:off x="3047486" y="10777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Zakładka „Asortyment”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7971156-286F-26A0-ED20-94D8192CE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2745E999-5549-F95A-9FA6-03BBCEA4AAF1}"/>
              </a:ext>
            </a:extLst>
          </p:cNvPr>
          <p:cNvSpPr txBox="1"/>
          <p:nvPr/>
        </p:nvSpPr>
        <p:spPr>
          <a:xfrm>
            <a:off x="7721813" y="6280183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5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5C1464F-DB1B-A76F-33A1-9594287F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" y="945631"/>
            <a:ext cx="10410825" cy="51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CAEF794B-DF42-4FED-A08E-0C29FC951391}"/>
              </a:ext>
            </a:extLst>
          </p:cNvPr>
          <p:cNvSpPr/>
          <p:nvPr/>
        </p:nvSpPr>
        <p:spPr>
          <a:xfrm>
            <a:off x="3048369" y="175986"/>
            <a:ext cx="6095259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Zakładka „Użytkownicy”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FAABE61-48DF-CBF6-B891-70037A5AE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C66A3786-7F6F-9293-406F-67F2942D469F}"/>
              </a:ext>
            </a:extLst>
          </p:cNvPr>
          <p:cNvSpPr txBox="1"/>
          <p:nvPr/>
        </p:nvSpPr>
        <p:spPr>
          <a:xfrm>
            <a:off x="7755924" y="62801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2055881-068F-E923-A0CA-9F5D678DB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064913"/>
            <a:ext cx="10182225" cy="501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7811924-6599-4FA0-8B48-3BA64D76C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97" y="1152042"/>
            <a:ext cx="9976405" cy="4922064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3230648E-74CA-4ED5-825A-CAB7BBF25700}"/>
              </a:ext>
            </a:extLst>
          </p:cNvPr>
          <p:cNvSpPr/>
          <p:nvPr/>
        </p:nvSpPr>
        <p:spPr>
          <a:xfrm>
            <a:off x="3261570" y="261162"/>
            <a:ext cx="5668860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Zakładka „Ustawienia”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52A9984-9FF7-C71C-C5D8-EADB935AF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4CEA4C6-C24F-D39B-4EEC-FE0D21D9E182}"/>
              </a:ext>
            </a:extLst>
          </p:cNvPr>
          <p:cNvSpPr txBox="1"/>
          <p:nvPr/>
        </p:nvSpPr>
        <p:spPr>
          <a:xfrm>
            <a:off x="7772401" y="62801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</p:spTree>
    <p:extLst>
      <p:ext uri="{BB962C8B-B14F-4D97-AF65-F5344CB8AC3E}">
        <p14:creationId xmlns:p14="http://schemas.microsoft.com/office/powerpoint/2010/main" val="620012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8E71F03B-AA14-4DE7-9E06-C18C5F474E13}"/>
              </a:ext>
            </a:extLst>
          </p:cNvPr>
          <p:cNvSpPr/>
          <p:nvPr/>
        </p:nvSpPr>
        <p:spPr>
          <a:xfrm>
            <a:off x="4314046" y="194123"/>
            <a:ext cx="3897542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Podsumowanie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E4102FD-5524-44E0-A7E7-F4E2FF0C5738}"/>
              </a:ext>
            </a:extLst>
          </p:cNvPr>
          <p:cNvSpPr txBox="1"/>
          <p:nvPr/>
        </p:nvSpPr>
        <p:spPr>
          <a:xfrm>
            <a:off x="1956486" y="948764"/>
            <a:ext cx="8612659" cy="625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System został stworzony zgodnie z założeniami,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System jest tak samo wydajny przy dużej ilości danych,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Nowy użytkownik jest w stanie łatwo się odnaleźć w aplikacji za sprawą łatwego oraz intuicyjnego interfejsu.</a:t>
            </a:r>
          </a:p>
          <a:p>
            <a:endParaRPr lang="pl-PL" dirty="0"/>
          </a:p>
          <a:p>
            <a:r>
              <a:rPr lang="pl-PL" sz="2000" dirty="0"/>
              <a:t>Zalety stworzonego systemu: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/>
              <a:t>System jest bardzo intuicyjny i przyjazny dla nowych użytkowników ze względu na przejrzysty interfejs.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/>
              <a:t>System został stworzony zgodnie z SPA (Single </a:t>
            </a:r>
            <a:r>
              <a:rPr lang="pl-PL" sz="2000" dirty="0" err="1"/>
              <a:t>Page</a:t>
            </a:r>
            <a:r>
              <a:rPr lang="pl-PL" sz="2000" dirty="0"/>
              <a:t> Application) co wpływa w znacznym stopniu na dynamikę aplikacji.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/>
              <a:t>System może obsłużyć znaczną ilość danych ze względu na wysoko skalowalną bazę danych </a:t>
            </a:r>
            <a:r>
              <a:rPr lang="pl-PL" sz="2000" dirty="0" err="1"/>
              <a:t>mongoDB</a:t>
            </a:r>
            <a:r>
              <a:rPr lang="pl-PL" sz="2000" dirty="0"/>
              <a:t>.</a:t>
            </a:r>
          </a:p>
          <a:p>
            <a:r>
              <a:rPr lang="pl-PL" sz="2000" dirty="0"/>
              <a:t>Wady stworzonego systemu: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Brak implementacji mechanizmu przypominania hasła z wiadomością resetowania hasła na adres email w związku z czym, jedynym rozwiązaniem jest kontakt z administratorem.</a:t>
            </a:r>
          </a:p>
          <a:p>
            <a:endParaRPr lang="pl-PL" dirty="0"/>
          </a:p>
          <a:p>
            <a:pPr marL="257175" indent="-257175">
              <a:buAutoNum type="arabicPeriod"/>
            </a:pPr>
            <a:endParaRPr lang="pl-PL" dirty="0"/>
          </a:p>
          <a:p>
            <a:pPr marL="257175" indent="-257175">
              <a:buAutoNum type="arabicPeriod"/>
            </a:pPr>
            <a:endParaRPr lang="pl-PL" dirty="0"/>
          </a:p>
          <a:p>
            <a:pPr marL="257175" indent="-257175">
              <a:buAutoNum type="arabicPeriod"/>
            </a:pPr>
            <a:endParaRPr lang="pl-PL" dirty="0"/>
          </a:p>
          <a:p>
            <a:endParaRPr lang="pl-PL" sz="105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5AECA1C-1172-7008-D810-9C0F441D73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2C670E25-DA4F-DC1D-0231-56C75A6B1DFC}"/>
              </a:ext>
            </a:extLst>
          </p:cNvPr>
          <p:cNvSpPr txBox="1"/>
          <p:nvPr/>
        </p:nvSpPr>
        <p:spPr>
          <a:xfrm>
            <a:off x="7879492" y="62801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</p:spTree>
    <p:extLst>
      <p:ext uri="{BB962C8B-B14F-4D97-AF65-F5344CB8AC3E}">
        <p14:creationId xmlns:p14="http://schemas.microsoft.com/office/powerpoint/2010/main" val="3700189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61E87E3B-D4BD-28E6-D0E1-484DB98F5F83}"/>
              </a:ext>
            </a:extLst>
          </p:cNvPr>
          <p:cNvSpPr/>
          <p:nvPr/>
        </p:nvSpPr>
        <p:spPr>
          <a:xfrm>
            <a:off x="1330112" y="347960"/>
            <a:ext cx="95317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Możliwości dalszego rozwoju systemu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6A9E1BC-CBEF-F874-609E-D29C5D16A8DA}"/>
              </a:ext>
            </a:extLst>
          </p:cNvPr>
          <p:cNvSpPr txBox="1"/>
          <p:nvPr/>
        </p:nvSpPr>
        <p:spPr>
          <a:xfrm>
            <a:off x="2496296" y="1476375"/>
            <a:ext cx="7534276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>
                <a:latin typeface="Helvetica" panose="020B0604020202020204" pitchFamily="34" charset="0"/>
                <a:cs typeface="Helvetica" panose="020B0604020202020204" pitchFamily="34" charset="0"/>
              </a:rPr>
              <a:t>Implementacja funkcjonalności umożliwiającej dokonywania płatności przez klientów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>
                <a:latin typeface="Helvetica" panose="020B0604020202020204" pitchFamily="34" charset="0"/>
                <a:cs typeface="Helvetica" panose="020B0604020202020204" pitchFamily="34" charset="0"/>
              </a:rPr>
              <a:t>Wdrożenie funkcjonalności obsługi fizycznego czytnika kart magnetycznych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7861EE0-BDEB-6130-6D50-BF62B7D81C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70AB880A-C71E-F10C-4E9D-BBD656834AE9}"/>
              </a:ext>
            </a:extLst>
          </p:cNvPr>
          <p:cNvSpPr txBox="1"/>
          <p:nvPr/>
        </p:nvSpPr>
        <p:spPr>
          <a:xfrm>
            <a:off x="7881622" y="628018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</p:spTree>
    <p:extLst>
      <p:ext uri="{BB962C8B-B14F-4D97-AF65-F5344CB8AC3E}">
        <p14:creationId xmlns:p14="http://schemas.microsoft.com/office/powerpoint/2010/main" val="372052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C4C094-0E10-ACF3-FA8F-88734DCA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112" y="2766218"/>
            <a:ext cx="5719775" cy="1325563"/>
          </a:xfrm>
        </p:spPr>
        <p:txBody>
          <a:bodyPr>
            <a:normAutofit/>
          </a:bodyPr>
          <a:lstStyle/>
          <a:p>
            <a:r>
              <a:rPr lang="pl-PL" sz="4000" dirty="0">
                <a:latin typeface="Helvetica" panose="020B0604020202020204" pitchFamily="34" charset="0"/>
                <a:cs typeface="Helvetica" panose="020B0604020202020204" pitchFamily="34" charset="0"/>
              </a:rPr>
              <a:t>Dziękuje za uwagę.</a:t>
            </a:r>
          </a:p>
        </p:txBody>
      </p:sp>
    </p:spTree>
    <p:extLst>
      <p:ext uri="{BB962C8B-B14F-4D97-AF65-F5344CB8AC3E}">
        <p14:creationId xmlns:p14="http://schemas.microsoft.com/office/powerpoint/2010/main" val="82408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031AA45E-AC87-4C93-84C6-96DAC486248B}"/>
              </a:ext>
            </a:extLst>
          </p:cNvPr>
          <p:cNvSpPr txBox="1"/>
          <p:nvPr/>
        </p:nvSpPr>
        <p:spPr>
          <a:xfrm>
            <a:off x="1719207" y="809784"/>
            <a:ext cx="8637814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37661" algn="just">
              <a:lnSpc>
                <a:spcPct val="150000"/>
              </a:lnSpc>
            </a:pPr>
            <a:r>
              <a:rPr lang="pl-PL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Celem pracy było stworzenie odpowiedniego systemu informatycznego ułatwiającego obsługę klientów i usług oferowanych przez sieć klubów fitness. Interfejs aplikacji powinien być łatwy oraz intuicyjny dla użytkownika zgodnie </a:t>
            </a:r>
            <a:br>
              <a:rPr lang="pl-PL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 założeniem, iż prawdopodobnie nie będzie to osoba związana z informatyką.</a:t>
            </a:r>
          </a:p>
          <a:p>
            <a:pPr indent="337661" algn="just">
              <a:lnSpc>
                <a:spcPct val="150000"/>
              </a:lnSpc>
            </a:pPr>
            <a:r>
              <a:rPr lang="pl-PL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Motywacją do stworzenia takiego systemu informatycznego była chęć zamiany papieru na komputer oraz zaopatrzenie lokalnych klubów fitness w prosty </a:t>
            </a:r>
            <a:br>
              <a:rPr lang="pl-PL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przyjazny system ułatwiający prace.</a:t>
            </a:r>
          </a:p>
          <a:p>
            <a:pPr indent="337661" algn="just">
              <a:lnSpc>
                <a:spcPct val="150000"/>
              </a:lnSpc>
            </a:pPr>
            <a:r>
              <a:rPr lang="pl-PL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337661" algn="just">
              <a:lnSpc>
                <a:spcPct val="150000"/>
              </a:lnSpc>
            </a:pPr>
            <a:endParaRPr lang="pl-PL" dirty="0"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37661" algn="just">
              <a:lnSpc>
                <a:spcPct val="150000"/>
              </a:lnSpc>
            </a:pPr>
            <a:endParaRPr lang="pl-PL" dirty="0"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0E641E87-80D6-4776-AC7F-966890D46EA3}"/>
              </a:ext>
            </a:extLst>
          </p:cNvPr>
          <p:cNvSpPr/>
          <p:nvPr/>
        </p:nvSpPr>
        <p:spPr>
          <a:xfrm>
            <a:off x="3637377" y="110544"/>
            <a:ext cx="4917244" cy="130035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 pracy i motywacja</a:t>
            </a:r>
          </a:p>
          <a:p>
            <a:pPr algn="ctr"/>
            <a:endParaRPr lang="pl-PL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3865ACA-06DA-DA82-6CE4-8626DCCA91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07" y="6031432"/>
            <a:ext cx="5417062" cy="71602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42ED3D7-5917-9C62-6193-A4B0A76FDFBB}"/>
              </a:ext>
            </a:extLst>
          </p:cNvPr>
          <p:cNvSpPr txBox="1"/>
          <p:nvPr/>
        </p:nvSpPr>
        <p:spPr>
          <a:xfrm>
            <a:off x="7974227" y="6235556"/>
            <a:ext cx="2498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4B95DD7-A440-5101-D0A5-321B7EFCF206}"/>
              </a:ext>
            </a:extLst>
          </p:cNvPr>
          <p:cNvSpPr/>
          <p:nvPr/>
        </p:nvSpPr>
        <p:spPr>
          <a:xfrm>
            <a:off x="4420700" y="3689874"/>
            <a:ext cx="33505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Zakres pracy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5CEABF2-583D-7434-9E5C-9AD6F54BF173}"/>
              </a:ext>
            </a:extLst>
          </p:cNvPr>
          <p:cNvSpPr txBox="1"/>
          <p:nvPr/>
        </p:nvSpPr>
        <p:spPr>
          <a:xfrm>
            <a:off x="1935893" y="4379974"/>
            <a:ext cx="48829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Helvetica" panose="020B0604020202020204" pitchFamily="34" charset="0"/>
                <a:cs typeface="Helvetica" panose="020B0604020202020204" pitchFamily="34" charset="0"/>
              </a:rPr>
              <a:t>Poznanie wymagań i potrzeb branży fitness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Helvetica" panose="020B0604020202020204" pitchFamily="34" charset="0"/>
                <a:cs typeface="Helvetica" panose="020B0604020202020204" pitchFamily="34" charset="0"/>
              </a:rPr>
              <a:t>Przedstawienie wymagań systemu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Helvetica" panose="020B0604020202020204" pitchFamily="34" charset="0"/>
                <a:cs typeface="Helvetica" panose="020B0604020202020204" pitchFamily="34" charset="0"/>
              </a:rPr>
              <a:t>Opis wykorzystanych technologii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Helvetica" panose="020B0604020202020204" pitchFamily="34" charset="0"/>
                <a:cs typeface="Helvetica" panose="020B0604020202020204" pitchFamily="34" charset="0"/>
              </a:rPr>
              <a:t>Przedstawienie struktury bazy danych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Helvetica" panose="020B0604020202020204" pitchFamily="34" charset="0"/>
                <a:cs typeface="Helvetica" panose="020B0604020202020204" pitchFamily="34" charset="0"/>
              </a:rPr>
              <a:t>Prezentacje funkcjonalności systemu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5DECEAB-F969-3F28-7D1F-83B88E7935CD}"/>
              </a:ext>
            </a:extLst>
          </p:cNvPr>
          <p:cNvSpPr txBox="1"/>
          <p:nvPr/>
        </p:nvSpPr>
        <p:spPr>
          <a:xfrm>
            <a:off x="6919784" y="4404687"/>
            <a:ext cx="365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Helvetica" panose="020B0604020202020204" pitchFamily="34" charset="0"/>
                <a:cs typeface="Helvetica" panose="020B0604020202020204" pitchFamily="34" charset="0"/>
              </a:rPr>
              <a:t>Przedstawienie diagramu encji</a:t>
            </a:r>
          </a:p>
        </p:txBody>
      </p:sp>
    </p:spTree>
    <p:extLst>
      <p:ext uri="{BB962C8B-B14F-4D97-AF65-F5344CB8AC3E}">
        <p14:creationId xmlns:p14="http://schemas.microsoft.com/office/powerpoint/2010/main" val="338789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>
            <a:extLst>
              <a:ext uri="{FF2B5EF4-FFF2-40B4-BE49-F238E27FC236}">
                <a16:creationId xmlns:a16="http://schemas.microsoft.com/office/drawing/2014/main" id="{6374A7D9-278F-40FB-A531-4B0EDE7E1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78" y="3036826"/>
            <a:ext cx="1360586" cy="8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447952C8-6A4C-B9DC-BE39-BF4574B27A09}"/>
              </a:ext>
            </a:extLst>
          </p:cNvPr>
          <p:cNvSpPr/>
          <p:nvPr/>
        </p:nvSpPr>
        <p:spPr>
          <a:xfrm>
            <a:off x="1414750" y="238361"/>
            <a:ext cx="9362499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Wykorzystane technologie i narzędzia</a:t>
            </a:r>
          </a:p>
        </p:txBody>
      </p:sp>
      <p:pic>
        <p:nvPicPr>
          <p:cNvPr id="1026" name="Picture 2" descr="Your custom development solution with React JS| Ubidreams">
            <a:extLst>
              <a:ext uri="{FF2B5EF4-FFF2-40B4-BE49-F238E27FC236}">
                <a16:creationId xmlns:a16="http://schemas.microsoft.com/office/drawing/2014/main" id="{C89FA36D-FA1E-C584-FA8E-F6B9BC46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056" y="1356332"/>
            <a:ext cx="1797060" cy="118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man01- Czym jest RestAPI, czym jest Postman - pobranie, omówienie,  przykłady - gregkaqa.pl">
            <a:extLst>
              <a:ext uri="{FF2B5EF4-FFF2-40B4-BE49-F238E27FC236}">
                <a16:creationId xmlns:a16="http://schemas.microsoft.com/office/drawing/2014/main" id="{B9BA22C7-5905-1EF1-998E-55B7F1C5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018" y="1368716"/>
            <a:ext cx="2129964" cy="106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tting Started with DbSchema on a Distributed SQL Database - The  Distributed SQL Blog">
            <a:extLst>
              <a:ext uri="{FF2B5EF4-FFF2-40B4-BE49-F238E27FC236}">
                <a16:creationId xmlns:a16="http://schemas.microsoft.com/office/drawing/2014/main" id="{F3BC5433-350D-CA22-39B5-F72A0561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233" y="1093937"/>
            <a:ext cx="1797060" cy="146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A31655-5D97-9F84-86C0-8189B872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63" y="2833813"/>
            <a:ext cx="1190374" cy="11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roti Předchozímu - Gimp Photo Editor Logo PNG Image | Transparent PNG  Free Download on SeekPNG">
            <a:extLst>
              <a:ext uri="{FF2B5EF4-FFF2-40B4-BE49-F238E27FC236}">
                <a16:creationId xmlns:a16="http://schemas.microsoft.com/office/drawing/2014/main" id="{19B4C8CF-04E0-9967-EF19-D96AAB859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576" y="2857791"/>
            <a:ext cx="1190374" cy="11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lender Logo - Blender 3d Logo, HD Png Download - kindpng">
            <a:extLst>
              <a:ext uri="{FF2B5EF4-FFF2-40B4-BE49-F238E27FC236}">
                <a16:creationId xmlns:a16="http://schemas.microsoft.com/office/drawing/2014/main" id="{8D8ACCFB-8EE0-2484-8B3F-A87A9502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79" y="4473516"/>
            <a:ext cx="14573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ditorConfig">
            <a:extLst>
              <a:ext uri="{FF2B5EF4-FFF2-40B4-BE49-F238E27FC236}">
                <a16:creationId xmlns:a16="http://schemas.microsoft.com/office/drawing/2014/main" id="{62FE9591-6161-D090-27FA-0DE8839FA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721" y="4286987"/>
            <a:ext cx="1706559" cy="17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ongodb, original, wordmark, logo Icon in Devicon">
            <a:extLst>
              <a:ext uri="{FF2B5EF4-FFF2-40B4-BE49-F238E27FC236}">
                <a16:creationId xmlns:a16="http://schemas.microsoft.com/office/drawing/2014/main" id="{F25C3D30-019A-B4E2-0BA4-C3D8023F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74" y="4473516"/>
            <a:ext cx="1483454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372007EE-4DAA-4317-647E-E9CF3DD9F1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66854E8-9268-B408-42AC-39E0557245A3}"/>
              </a:ext>
            </a:extLst>
          </p:cNvPr>
          <p:cNvSpPr txBox="1"/>
          <p:nvPr/>
        </p:nvSpPr>
        <p:spPr>
          <a:xfrm>
            <a:off x="8071293" y="62801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</p:spTree>
    <p:extLst>
      <p:ext uri="{BB962C8B-B14F-4D97-AF65-F5344CB8AC3E}">
        <p14:creationId xmlns:p14="http://schemas.microsoft.com/office/powerpoint/2010/main" val="275235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C4DE2B61-17B7-4BB3-9038-C97C08C6219A}"/>
              </a:ext>
            </a:extLst>
          </p:cNvPr>
          <p:cNvSpPr/>
          <p:nvPr/>
        </p:nvSpPr>
        <p:spPr>
          <a:xfrm>
            <a:off x="3795255" y="65519"/>
            <a:ext cx="4816703" cy="74635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Wymagania</a:t>
            </a:r>
            <a:r>
              <a:rPr lang="pl-PL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systemu</a:t>
            </a:r>
            <a:endParaRPr lang="pl-P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FC0ECC8-8250-EA8A-A5B8-335E22C6E0DB}"/>
              </a:ext>
            </a:extLst>
          </p:cNvPr>
          <p:cNvSpPr txBox="1"/>
          <p:nvPr/>
        </p:nvSpPr>
        <p:spPr>
          <a:xfrm>
            <a:off x="359091" y="1597507"/>
            <a:ext cx="636032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Zarządzanie i obsługa klientów w zakresie </a:t>
            </a: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rejestracji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 w systemie, </a:t>
            </a: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aktualizacji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 karnetów oraz </a:t>
            </a: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kontrolowania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 wizyt w obiekcie.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Przechowywanie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 spisu sprzętu w odrębnych zakładkach zawierających tabele z możliwością </a:t>
            </a: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aktualizacji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 lub </a:t>
            </a: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dodania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 kolejnych pozycji.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Przegląd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 pracowników etatowych wraz z </a:t>
            </a: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podglądem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 przydzielonych </a:t>
            </a: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wydarzeń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Przegląd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 kalendarza z podziałem na konkretne miesiące. Możliwość </a:t>
            </a: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dodania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 wydarzenia i przypisania pracownika etatowego. </a:t>
            </a:r>
            <a:r>
              <a:rPr lang="pl-PL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Podgląd</a:t>
            </a:r>
            <a:r>
              <a:rPr lang="pl-PL" sz="2000" dirty="0">
                <a:latin typeface="Helvetica" panose="020B0604020202020204" pitchFamily="34" charset="0"/>
                <a:cs typeface="Helvetica" panose="020B0604020202020204" pitchFamily="34" charset="0"/>
              </a:rPr>
              <a:t> szczegółowych danych wydarzenia.</a:t>
            </a:r>
          </a:p>
          <a:p>
            <a:endParaRPr lang="pl-PL" dirty="0"/>
          </a:p>
          <a:p>
            <a:pPr marL="342900" indent="-342900">
              <a:buAutoNum type="arabicPeriod"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FE386E-8DD8-2370-F876-AC377B3CAE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33" y="6076457"/>
            <a:ext cx="5417062" cy="716024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96DD542-AB00-81FC-4C0A-A966D218A969}"/>
              </a:ext>
            </a:extLst>
          </p:cNvPr>
          <p:cNvSpPr txBox="1"/>
          <p:nvPr/>
        </p:nvSpPr>
        <p:spPr>
          <a:xfrm>
            <a:off x="7736398" y="6280581"/>
            <a:ext cx="2846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5914E6A-FB2F-67AC-11A2-6580F95885A1}"/>
              </a:ext>
            </a:extLst>
          </p:cNvPr>
          <p:cNvSpPr txBox="1"/>
          <p:nvPr/>
        </p:nvSpPr>
        <p:spPr>
          <a:xfrm>
            <a:off x="4589329" y="999402"/>
            <a:ext cx="422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Helvetica" panose="020B0604020202020204" pitchFamily="34" charset="0"/>
                <a:cs typeface="Helvetica" panose="020B0604020202020204" pitchFamily="34" charset="0"/>
              </a:rPr>
              <a:t>Wymagania funkcjonalne: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04A769E-63F2-B330-3A70-C08E5C7A9AFD}"/>
              </a:ext>
            </a:extLst>
          </p:cNvPr>
          <p:cNvSpPr txBox="1"/>
          <p:nvPr/>
        </p:nvSpPr>
        <p:spPr>
          <a:xfrm>
            <a:off x="6784514" y="1597507"/>
            <a:ext cx="504839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Przegląd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asortymentu dostępnego do sprzedaży oraz możliwość </a:t>
            </a: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dodania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nowej pozycji lub </a:t>
            </a: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aktualizacji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stanu istniejącego produktu.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Zarejestrowanie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nowego użytkownika aplikacji z poziomu konta administratora wraz z nadaniem mu hasła do pierwszego logowania.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Zmiana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ustawień </a:t>
            </a: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personalnych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użytkownika aplikacji.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Logowanie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do systemu</a:t>
            </a:r>
          </a:p>
        </p:txBody>
      </p:sp>
    </p:spTree>
    <p:extLst>
      <p:ext uri="{BB962C8B-B14F-4D97-AF65-F5344CB8AC3E}">
        <p14:creationId xmlns:p14="http://schemas.microsoft.com/office/powerpoint/2010/main" val="202681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15E0CBFE-1D00-B960-16C0-C2DEF07A3F7E}"/>
              </a:ext>
            </a:extLst>
          </p:cNvPr>
          <p:cNvSpPr/>
          <p:nvPr/>
        </p:nvSpPr>
        <p:spPr>
          <a:xfrm>
            <a:off x="3473969" y="166986"/>
            <a:ext cx="52440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Wymagania</a:t>
            </a:r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systemu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CCA05CB-4189-EB0F-4D5E-B13CB8F5BB23}"/>
              </a:ext>
            </a:extLst>
          </p:cNvPr>
          <p:cNvSpPr txBox="1"/>
          <p:nvPr/>
        </p:nvSpPr>
        <p:spPr>
          <a:xfrm>
            <a:off x="2181225" y="1193342"/>
            <a:ext cx="456453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500" dirty="0">
                <a:latin typeface="Helvetica" panose="020B0604020202020204" pitchFamily="34" charset="0"/>
                <a:cs typeface="Helvetica" panose="020B0604020202020204" pitchFamily="34" charset="0"/>
              </a:rPr>
              <a:t>Wymagania niefunkcjonalne:</a:t>
            </a:r>
          </a:p>
          <a:p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39948C2-D1A0-B611-8BC7-2F4172FA17BD}"/>
              </a:ext>
            </a:extLst>
          </p:cNvPr>
          <p:cNvSpPr txBox="1"/>
          <p:nvPr/>
        </p:nvSpPr>
        <p:spPr>
          <a:xfrm>
            <a:off x="2181225" y="1940562"/>
            <a:ext cx="7829550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500" dirty="0">
                <a:latin typeface="Helvetica" panose="020B0604020202020204" pitchFamily="34" charset="0"/>
                <a:cs typeface="Helvetica" panose="020B0604020202020204" pitchFamily="34" charset="0"/>
              </a:rPr>
              <a:t>Dostęp do </a:t>
            </a:r>
            <a:r>
              <a:rPr lang="pl-PL" sz="2500" dirty="0" err="1">
                <a:latin typeface="Helvetica" panose="020B0604020202020204" pitchFamily="34" charset="0"/>
                <a:cs typeface="Helvetica" panose="020B0604020202020204" pitchFamily="34" charset="0"/>
              </a:rPr>
              <a:t>internetu</a:t>
            </a:r>
            <a:endParaRPr lang="pl-PL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500" dirty="0">
                <a:latin typeface="Helvetica" panose="020B0604020202020204" pitchFamily="34" charset="0"/>
                <a:cs typeface="Helvetica" panose="020B0604020202020204" pitchFamily="34" charset="0"/>
              </a:rPr>
              <a:t>Przechowywane </a:t>
            </a:r>
            <a:r>
              <a:rPr lang="pl-PL" sz="2500" b="1" dirty="0">
                <a:latin typeface="Helvetica" panose="020B0604020202020204" pitchFamily="34" charset="0"/>
                <a:cs typeface="Helvetica" panose="020B0604020202020204" pitchFamily="34" charset="0"/>
              </a:rPr>
              <a:t>hasła</a:t>
            </a:r>
            <a:r>
              <a:rPr lang="pl-PL" sz="2500" dirty="0">
                <a:latin typeface="Helvetica" panose="020B0604020202020204" pitchFamily="34" charset="0"/>
                <a:cs typeface="Helvetica" panose="020B0604020202020204" pitchFamily="34" charset="0"/>
              </a:rPr>
              <a:t> użytkowników w bazie danych są </a:t>
            </a:r>
            <a:r>
              <a:rPr lang="pl-PL" sz="2500" b="1" dirty="0">
                <a:latin typeface="Helvetica" panose="020B0604020202020204" pitchFamily="34" charset="0"/>
                <a:cs typeface="Helvetica" panose="020B0604020202020204" pitchFamily="34" charset="0"/>
              </a:rPr>
              <a:t>szyfrowane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500" dirty="0">
                <a:latin typeface="Helvetica" panose="020B0604020202020204" pitchFamily="34" charset="0"/>
                <a:cs typeface="Helvetica" panose="020B0604020202020204" pitchFamily="34" charset="0"/>
              </a:rPr>
              <a:t>Tylko jeden użytkownik może być </a:t>
            </a:r>
            <a:r>
              <a:rPr lang="pl-PL" sz="2500" b="1" dirty="0">
                <a:latin typeface="Helvetica" panose="020B0604020202020204" pitchFamily="34" charset="0"/>
                <a:cs typeface="Helvetica" panose="020B0604020202020204" pitchFamily="34" charset="0"/>
              </a:rPr>
              <a:t>zalogowany</a:t>
            </a:r>
            <a:r>
              <a:rPr lang="pl-PL" sz="2500" dirty="0">
                <a:latin typeface="Helvetica" panose="020B0604020202020204" pitchFamily="34" charset="0"/>
                <a:cs typeface="Helvetica" panose="020B0604020202020204" pitchFamily="34" charset="0"/>
              </a:rPr>
              <a:t> w czasie rzeczywistym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500" dirty="0">
                <a:latin typeface="Helvetica" panose="020B0604020202020204" pitchFamily="34" charset="0"/>
                <a:cs typeface="Helvetica" panose="020B0604020202020204" pitchFamily="34" charset="0"/>
              </a:rPr>
              <a:t>Dane przekazywane między aplikacją kliencką a serwerem muszą być przesyłane w formacie </a:t>
            </a:r>
            <a:r>
              <a:rPr lang="pl-PL" sz="2500" b="1" dirty="0"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B79FA84-17B2-BC43-5CA6-F4230F5C2A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33" y="6076457"/>
            <a:ext cx="5417062" cy="71602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7D7681A8-6176-7379-EB83-8E30383BE753}"/>
              </a:ext>
            </a:extLst>
          </p:cNvPr>
          <p:cNvSpPr txBox="1"/>
          <p:nvPr/>
        </p:nvSpPr>
        <p:spPr>
          <a:xfrm>
            <a:off x="7751344" y="624980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</p:spTree>
    <p:extLst>
      <p:ext uri="{BB962C8B-B14F-4D97-AF65-F5344CB8AC3E}">
        <p14:creationId xmlns:p14="http://schemas.microsoft.com/office/powerpoint/2010/main" val="261828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DA3FA8E-72BF-4A78-8070-52D53955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41" y="1281272"/>
            <a:ext cx="3941921" cy="6441758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5400000" lon="0" rev="0"/>
            </a:camera>
            <a:lightRig rig="threePt" dir="t"/>
          </a:scene3d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45FF65CA-A117-4343-9011-B3C4DED80284}"/>
              </a:ext>
            </a:extLst>
          </p:cNvPr>
          <p:cNvSpPr/>
          <p:nvPr/>
        </p:nvSpPr>
        <p:spPr>
          <a:xfrm>
            <a:off x="2637624" y="102549"/>
            <a:ext cx="7007368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Diagram przypadków użycia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12513EA-DC5D-6497-3B0C-57C785F33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0799B055-4904-66D8-20A8-14A3CCD4C87A}"/>
              </a:ext>
            </a:extLst>
          </p:cNvPr>
          <p:cNvSpPr txBox="1"/>
          <p:nvPr/>
        </p:nvSpPr>
        <p:spPr>
          <a:xfrm>
            <a:off x="7731500" y="62801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9D1907C-6E73-CE92-C6C5-4D1B81CEA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35" y="951992"/>
            <a:ext cx="9959546" cy="510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3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FE063DB-8081-406A-AE89-E2D37DAE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43" y="840080"/>
            <a:ext cx="7263511" cy="5235980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4B77979E-BD95-478A-94E7-A56BD65F4B1C}"/>
              </a:ext>
            </a:extLst>
          </p:cNvPr>
          <p:cNvSpPr/>
          <p:nvPr/>
        </p:nvSpPr>
        <p:spPr>
          <a:xfrm>
            <a:off x="3276798" y="97137"/>
            <a:ext cx="5638403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Struktura bazy danych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CFA3045-8D2C-7EAE-5D68-C555FA278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7F070AF2-94F2-B342-7313-AB1FCB733D41}"/>
              </a:ext>
            </a:extLst>
          </p:cNvPr>
          <p:cNvSpPr txBox="1"/>
          <p:nvPr/>
        </p:nvSpPr>
        <p:spPr>
          <a:xfrm>
            <a:off x="7747686" y="62801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</p:spTree>
    <p:extLst>
      <p:ext uri="{BB962C8B-B14F-4D97-AF65-F5344CB8AC3E}">
        <p14:creationId xmlns:p14="http://schemas.microsoft.com/office/powerpoint/2010/main" val="296166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0C9FEF1-DDF1-4374-B082-05353ED3D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8" y="922291"/>
            <a:ext cx="10159463" cy="5013417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3FB782EE-0A3D-41BB-A920-EFFC9FB44B14}"/>
              </a:ext>
            </a:extLst>
          </p:cNvPr>
          <p:cNvSpPr/>
          <p:nvPr/>
        </p:nvSpPr>
        <p:spPr>
          <a:xfrm>
            <a:off x="4689044" y="97137"/>
            <a:ext cx="2813912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Logowanie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63E187-D960-7BD5-B7F6-0FB85ED82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A109A700-5A3F-35EE-1AF1-CD51F6EE7BCA}"/>
              </a:ext>
            </a:extLst>
          </p:cNvPr>
          <p:cNvSpPr txBox="1"/>
          <p:nvPr/>
        </p:nvSpPr>
        <p:spPr>
          <a:xfrm>
            <a:off x="7731210" y="62801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</p:spTree>
    <p:extLst>
      <p:ext uri="{BB962C8B-B14F-4D97-AF65-F5344CB8AC3E}">
        <p14:creationId xmlns:p14="http://schemas.microsoft.com/office/powerpoint/2010/main" val="417838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64A71A33-2E17-49A8-9BFE-19672D8C7A6D}"/>
              </a:ext>
            </a:extLst>
          </p:cNvPr>
          <p:cNvSpPr/>
          <p:nvPr/>
        </p:nvSpPr>
        <p:spPr>
          <a:xfrm>
            <a:off x="3984524" y="97210"/>
            <a:ext cx="4222951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l-P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Zakładka „Klienci”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6D8AA47-7224-6001-3749-0C103322C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1" y="6076060"/>
            <a:ext cx="5417062" cy="71602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D2E1434C-2532-1A3C-3688-4492668FB3D4}"/>
              </a:ext>
            </a:extLst>
          </p:cNvPr>
          <p:cNvSpPr txBox="1"/>
          <p:nvPr/>
        </p:nvSpPr>
        <p:spPr>
          <a:xfrm>
            <a:off x="7764296" y="62801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latin typeface="Helvetica" panose="020B0604020202020204" pitchFamily="34" charset="0"/>
                <a:cs typeface="Helvetica" panose="020B0604020202020204" pitchFamily="34" charset="0"/>
              </a:rPr>
              <a:t>Częstochowa, kwiecień 2022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85CFDDE-3351-9889-44EE-A592ED678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73" y="977757"/>
            <a:ext cx="10312854" cy="509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51128"/>
      </p:ext>
    </p:extLst>
  </p:cSld>
  <p:clrMapOvr>
    <a:masterClrMapping/>
  </p:clrMapOvr>
</p:sld>
</file>

<file path=ppt/theme/theme1.xml><?xml version="1.0" encoding="utf-8"?>
<a:theme xmlns:a="http://schemas.openxmlformats.org/drawingml/2006/main" name="Kropla">
  <a:themeElements>
    <a:clrScheme name="Czerwony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Krop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op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Kropla</Template>
  <TotalTime>2269</TotalTime>
  <Words>525</Words>
  <Application>Microsoft Office PowerPoint</Application>
  <PresentationFormat>Panoramiczny</PresentationFormat>
  <Paragraphs>80</Paragraphs>
  <Slides>18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3" baseType="lpstr">
      <vt:lpstr>Arial</vt:lpstr>
      <vt:lpstr>Calibri</vt:lpstr>
      <vt:lpstr>Helvetica</vt:lpstr>
      <vt:lpstr>Tw Cen MT</vt:lpstr>
      <vt:lpstr>Kropla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Dziękuje za uwagę.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Patryk Skwara</dc:creator>
  <cp:lastModifiedBy>Patryk Skwara</cp:lastModifiedBy>
  <cp:revision>21</cp:revision>
  <dcterms:created xsi:type="dcterms:W3CDTF">2022-04-27T10:29:47Z</dcterms:created>
  <dcterms:modified xsi:type="dcterms:W3CDTF">2022-05-25T11:17:04Z</dcterms:modified>
</cp:coreProperties>
</file>